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Roboto Slab" panose="020B0600000101010101" charset="0"/>
      <p:regular r:id="rId13"/>
      <p:bold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79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152F02-AF15-4D29-B3DD-59D1F14451C0}">
  <a:tblStyle styleId="{4F152F02-AF15-4D29-B3DD-59D1F14451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52D830-0598-49D6-845C-DDBFCFBE13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91543c75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91543c75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91543c75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91543c75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91543c75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91543c75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91543c75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91543c75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91543c75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91543c75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91543c75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91543c75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5e19ebb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85e19ebb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jpg"/><Relationship Id="rId10" Type="http://schemas.openxmlformats.org/officeDocument/2006/relationships/image" Target="../media/image14.png"/><Relationship Id="rId4" Type="http://schemas.openxmlformats.org/officeDocument/2006/relationships/image" Target="../media/image9.jp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ctrTitle"/>
          </p:nvPr>
        </p:nvSpPr>
        <p:spPr>
          <a:xfrm>
            <a:off x="202625" y="1561900"/>
            <a:ext cx="8738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구분용 머신러닝 프레임워크와</a:t>
            </a:r>
            <a:endParaRPr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검색엔진 및 DB를 활용한 견종도감 APP</a:t>
            </a:r>
            <a:endParaRPr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Google Shape;165;p16"/>
          <p:cNvSpPr txBox="1">
            <a:spLocks noGrp="1"/>
          </p:cNvSpPr>
          <p:nvPr>
            <p:ph type="ctrTitle"/>
          </p:nvPr>
        </p:nvSpPr>
        <p:spPr>
          <a:xfrm>
            <a:off x="6370572" y="49462"/>
            <a:ext cx="2707398" cy="2906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소프트웨어설계및실험 002분반</a:t>
            </a:r>
            <a:endParaRPr sz="1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ctrTitle"/>
          </p:nvPr>
        </p:nvSpPr>
        <p:spPr>
          <a:xfrm>
            <a:off x="76200" y="3714350"/>
            <a:ext cx="2569800" cy="13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13조</a:t>
            </a:r>
            <a:endParaRPr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박현규 / 201724482</a:t>
            </a:r>
            <a:endParaRPr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최지환 / 201724606</a:t>
            </a:r>
            <a:endParaRPr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허수민 / 201724617</a:t>
            </a:r>
            <a:endParaRPr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ctrTitle"/>
          </p:nvPr>
        </p:nvSpPr>
        <p:spPr>
          <a:xfrm>
            <a:off x="2564700" y="2797900"/>
            <a:ext cx="40146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어플명 : 댕댕도감</a:t>
            </a:r>
            <a:endParaRPr sz="2500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  <a:endParaRPr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272053" y="3406450"/>
            <a:ext cx="8652793" cy="10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  <a:buFont typeface="Source Sans Pro"/>
              <a:buChar char="●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강아지의 모든 종류를 알지 못하기 때문에 간단한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촬영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정보 제공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겉보기 모습으로 구분하기 힘든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犬種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대해서도 손쉬운 판별 기능 제공</a:t>
            </a:r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01970" y="1231795"/>
            <a:ext cx="2746561" cy="18333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E1CBB02-A500-4AD6-B699-49A20E0762A6}"/>
              </a:ext>
            </a:extLst>
          </p:cNvPr>
          <p:cNvGrpSpPr/>
          <p:nvPr/>
        </p:nvGrpSpPr>
        <p:grpSpPr>
          <a:xfrm>
            <a:off x="185030" y="1284693"/>
            <a:ext cx="3235229" cy="2120690"/>
            <a:chOff x="185030" y="1284693"/>
            <a:chExt cx="3235229" cy="2120690"/>
          </a:xfrm>
        </p:grpSpPr>
        <p:pic>
          <p:nvPicPr>
            <p:cNvPr id="3074" name="Picture 2" descr="액션, 활동적인, 활동, 해부학, 동물, 예술적인, 블랙, 주의, 개념, 디자인, 세부 정보, 개">
              <a:extLst>
                <a:ext uri="{FF2B5EF4-FFF2-40B4-BE49-F238E27FC236}">
                  <a16:creationId xmlns:a16="http://schemas.microsoft.com/office/drawing/2014/main" id="{4B8CB9AA-3F6B-4C16-A30C-C00FE0E9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7" b="90000" l="9763" r="90976">
                          <a14:foregroundMark x1="31065" y1="16944" x2="34467" y2="28750"/>
                          <a14:foregroundMark x1="38609" y1="58333" x2="44527" y2="66111"/>
                          <a14:foregroundMark x1="44527" y1="66111" x2="44527" y2="66250"/>
                          <a14:foregroundMark x1="66568" y1="9167" x2="60207" y2="12361"/>
                          <a14:foregroundMark x1="90976" y1="21667" x2="90089" y2="270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30" y="1284693"/>
              <a:ext cx="1991093" cy="2120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개, 걷기, 동물, 우정, 가드, 인간의, 포유 동물, 남자, 소유자, 사람들, 애완 동물">
              <a:extLst>
                <a:ext uri="{FF2B5EF4-FFF2-40B4-BE49-F238E27FC236}">
                  <a16:creationId xmlns:a16="http://schemas.microsoft.com/office/drawing/2014/main" id="{32CB46BF-F91F-46AC-A6A6-0C6EA0C8B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949" y="1496291"/>
              <a:ext cx="1266310" cy="169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A3686E-EE75-4D68-BB49-47030872CF7D}"/>
              </a:ext>
            </a:extLst>
          </p:cNvPr>
          <p:cNvGrpSpPr/>
          <p:nvPr/>
        </p:nvGrpSpPr>
        <p:grpSpPr>
          <a:xfrm>
            <a:off x="3504098" y="1128358"/>
            <a:ext cx="2080543" cy="2083377"/>
            <a:chOff x="3504098" y="1128358"/>
            <a:chExt cx="2080543" cy="2083377"/>
          </a:xfrm>
        </p:grpSpPr>
        <p:pic>
          <p:nvPicPr>
            <p:cNvPr id="3078" name="Picture 6" descr="래브라도, 개, 동물, 애완 동물, 사랑스럽다, 친절한, 크라운, 인간의 가장 친한 친구">
              <a:extLst>
                <a:ext uri="{FF2B5EF4-FFF2-40B4-BE49-F238E27FC236}">
                  <a16:creationId xmlns:a16="http://schemas.microsoft.com/office/drawing/2014/main" id="{E1768BC5-E3DB-4329-A82F-1FF57F891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098" y="1128358"/>
              <a:ext cx="2080543" cy="2080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도움말, 정보, 질문, 팁, 도구 설명, 원더, 알 수 없는, 아이콘, 기호">
              <a:extLst>
                <a:ext uri="{FF2B5EF4-FFF2-40B4-BE49-F238E27FC236}">
                  <a16:creationId xmlns:a16="http://schemas.microsoft.com/office/drawing/2014/main" id="{F83F2137-BE04-4EBB-8299-80E7370E9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817" y="2592058"/>
              <a:ext cx="619677" cy="619677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786150" y="308125"/>
            <a:ext cx="32970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전체 시스템 개요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98241" y="3600412"/>
            <a:ext cx="2806596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사진 촬영</a:t>
            </a:r>
            <a:endParaRPr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(기기 내부에 저장된 사진 활용)</a:t>
            </a:r>
            <a:endParaRPr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6799852" y="4077513"/>
            <a:ext cx="2095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즐겨찾기</a:t>
            </a:r>
            <a:endParaRPr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(기기 내부에 저장)</a:t>
            </a:r>
            <a:endParaRPr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88A5FE-7C62-4392-9386-8BC2CE54F5F1}"/>
              </a:ext>
            </a:extLst>
          </p:cNvPr>
          <p:cNvGrpSpPr/>
          <p:nvPr/>
        </p:nvGrpSpPr>
        <p:grpSpPr>
          <a:xfrm>
            <a:off x="7017799" y="296535"/>
            <a:ext cx="1695449" cy="1750710"/>
            <a:chOff x="7017799" y="153660"/>
            <a:chExt cx="1695449" cy="1750710"/>
          </a:xfrm>
        </p:grpSpPr>
        <p:sp>
          <p:nvSpPr>
            <p:cNvPr id="34" name="Google Shape;183;p18">
              <a:extLst>
                <a:ext uri="{FF2B5EF4-FFF2-40B4-BE49-F238E27FC236}">
                  <a16:creationId xmlns:a16="http://schemas.microsoft.com/office/drawing/2014/main" id="{6351FB86-D203-4A2C-9774-1DF89F42E0F0}"/>
                </a:ext>
              </a:extLst>
            </p:cNvPr>
            <p:cNvSpPr/>
            <p:nvPr/>
          </p:nvSpPr>
          <p:spPr>
            <a:xfrm>
              <a:off x="7017799" y="153660"/>
              <a:ext cx="1695449" cy="1750710"/>
            </a:xfrm>
            <a:prstGeom prst="roundRect">
              <a:avLst>
                <a:gd name="adj" fmla="val 19978"/>
              </a:avLst>
            </a:prstGeom>
            <a:solidFill>
              <a:schemeClr val="bg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76A5A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0" name="Google Shape;190;p18"/>
            <p:cNvPicPr preferRelativeResize="0"/>
            <p:nvPr/>
          </p:nvPicPr>
          <p:blipFill rotWithShape="1">
            <a:blip r:embed="rId3">
              <a:alphaModFix/>
            </a:blip>
            <a:srcRect t="-1" b="4"/>
            <a:stretch/>
          </p:blipFill>
          <p:spPr>
            <a:xfrm>
              <a:off x="7141085" y="278142"/>
              <a:ext cx="812671" cy="1031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8"/>
            <p:cNvPicPr preferRelativeResize="0"/>
            <p:nvPr/>
          </p:nvPicPr>
          <p:blipFill rotWithShape="1">
            <a:blip r:embed="rId4">
              <a:alphaModFix/>
            </a:blip>
            <a:srcRect l="17216" t="15898" r="19020" b="15898"/>
            <a:stretch/>
          </p:blipFill>
          <p:spPr>
            <a:xfrm>
              <a:off x="7966217" y="1062287"/>
              <a:ext cx="679018" cy="7545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18"/>
          <p:cNvSpPr txBox="1"/>
          <p:nvPr/>
        </p:nvSpPr>
        <p:spPr>
          <a:xfrm>
            <a:off x="2475805" y="2984308"/>
            <a:ext cx="3713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AI모델 활용</a:t>
            </a:r>
            <a:endParaRPr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(딥러닝을 이용한 강아지 종류 인식)</a:t>
            </a:r>
            <a:endParaRPr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6665295" y="2042948"/>
            <a:ext cx="2346983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정보 검색 기능</a:t>
            </a:r>
            <a:endParaRPr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(외부 Application 연결)</a:t>
            </a:r>
            <a:endParaRPr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cxnSp>
        <p:nvCxnSpPr>
          <p:cNvPr id="195" name="Google Shape;195;p18"/>
          <p:cNvCxnSpPr>
            <a:cxnSpLocks/>
          </p:cNvCxnSpPr>
          <p:nvPr/>
        </p:nvCxnSpPr>
        <p:spPr>
          <a:xfrm flipV="1">
            <a:off x="1859028" y="2153773"/>
            <a:ext cx="1772184" cy="717896"/>
          </a:xfrm>
          <a:prstGeom prst="bentConnector3">
            <a:avLst>
              <a:gd name="adj1" fmla="val 50000"/>
            </a:avLst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8"/>
          <p:cNvCxnSpPr>
            <a:cxnSpLocks/>
          </p:cNvCxnSpPr>
          <p:nvPr/>
        </p:nvCxnSpPr>
        <p:spPr>
          <a:xfrm flipH="1">
            <a:off x="6223166" y="3599740"/>
            <a:ext cx="721840" cy="986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arrow" w="med" len="sm"/>
            <a:tailEnd type="none" w="med" len="med"/>
          </a:ln>
        </p:spPr>
      </p:cxnSp>
      <p:sp>
        <p:nvSpPr>
          <p:cNvPr id="183" name="Google Shape;183;p18"/>
          <p:cNvSpPr/>
          <p:nvPr/>
        </p:nvSpPr>
        <p:spPr>
          <a:xfrm>
            <a:off x="343687" y="2034100"/>
            <a:ext cx="1488900" cy="1556700"/>
          </a:xfrm>
          <a:prstGeom prst="roundRect">
            <a:avLst>
              <a:gd name="adj" fmla="val 19978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 rotWithShape="1">
          <a:blip r:embed="rId5">
            <a:alphaModFix/>
          </a:blip>
          <a:srcRect l="13079" t="5568" r="24306" b="15329"/>
          <a:stretch/>
        </p:blipFill>
        <p:spPr>
          <a:xfrm>
            <a:off x="429446" y="2140300"/>
            <a:ext cx="1347600" cy="13443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" name="Google Shape;198;p18">
            <a:extLst>
              <a:ext uri="{FF2B5EF4-FFF2-40B4-BE49-F238E27FC236}">
                <a16:creationId xmlns:a16="http://schemas.microsoft.com/office/drawing/2014/main" id="{EFCCA4AE-2F87-42EA-ABE9-0558D774819A}"/>
              </a:ext>
            </a:extLst>
          </p:cNvPr>
          <p:cNvCxnSpPr>
            <a:cxnSpLocks/>
          </p:cNvCxnSpPr>
          <p:nvPr/>
        </p:nvCxnSpPr>
        <p:spPr>
          <a:xfrm flipH="1">
            <a:off x="6223166" y="1127472"/>
            <a:ext cx="721840" cy="986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arrow" w="med" len="sm"/>
            <a:tailEnd type="none" w="med" len="med"/>
          </a:ln>
        </p:spPr>
      </p:cxnSp>
      <p:cxnSp>
        <p:nvCxnSpPr>
          <p:cNvPr id="25" name="Google Shape;198;p18">
            <a:extLst>
              <a:ext uri="{FF2B5EF4-FFF2-40B4-BE49-F238E27FC236}">
                <a16:creationId xmlns:a16="http://schemas.microsoft.com/office/drawing/2014/main" id="{779521F0-55EE-4DF0-BA31-35E5D3E03A17}"/>
              </a:ext>
            </a:extLst>
          </p:cNvPr>
          <p:cNvCxnSpPr>
            <a:cxnSpLocks/>
          </p:cNvCxnSpPr>
          <p:nvPr/>
        </p:nvCxnSpPr>
        <p:spPr>
          <a:xfrm>
            <a:off x="6223166" y="1152053"/>
            <a:ext cx="0" cy="2447687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98;p18">
            <a:extLst>
              <a:ext uri="{FF2B5EF4-FFF2-40B4-BE49-F238E27FC236}">
                <a16:creationId xmlns:a16="http://schemas.microsoft.com/office/drawing/2014/main" id="{9C38947B-B5BF-4755-BF79-15DA163A5437}"/>
              </a:ext>
            </a:extLst>
          </p:cNvPr>
          <p:cNvCxnSpPr>
            <a:cxnSpLocks/>
          </p:cNvCxnSpPr>
          <p:nvPr/>
        </p:nvCxnSpPr>
        <p:spPr>
          <a:xfrm flipV="1">
            <a:off x="4390212" y="2173355"/>
            <a:ext cx="1802306" cy="2554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D02FE-AFA2-4624-98C8-B3DC700A844F}"/>
              </a:ext>
            </a:extLst>
          </p:cNvPr>
          <p:cNvGrpSpPr/>
          <p:nvPr/>
        </p:nvGrpSpPr>
        <p:grpSpPr>
          <a:xfrm>
            <a:off x="3002605" y="1429011"/>
            <a:ext cx="2903350" cy="1466063"/>
            <a:chOff x="3415325" y="1730559"/>
            <a:chExt cx="2095200" cy="1057983"/>
          </a:xfrm>
        </p:grpSpPr>
        <p:sp>
          <p:nvSpPr>
            <p:cNvPr id="182" name="Google Shape;182;p18"/>
            <p:cNvSpPr/>
            <p:nvPr/>
          </p:nvSpPr>
          <p:spPr>
            <a:xfrm>
              <a:off x="3415325" y="1730559"/>
              <a:ext cx="2095200" cy="1057983"/>
            </a:xfrm>
            <a:prstGeom prst="roundRect">
              <a:avLst>
                <a:gd name="adj" fmla="val 43698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3C4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1BAA8B6-0ACF-4F5A-80DC-62BE04A90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384" y="1845082"/>
              <a:ext cx="1894398" cy="828937"/>
            </a:xfrm>
            <a:prstGeom prst="roundRect">
              <a:avLst>
                <a:gd name="adj" fmla="val 3902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Google Shape;187;p18">
            <a:extLst>
              <a:ext uri="{FF2B5EF4-FFF2-40B4-BE49-F238E27FC236}">
                <a16:creationId xmlns:a16="http://schemas.microsoft.com/office/drawing/2014/main" id="{84B187DE-5F22-4B9F-A078-A48B9454BC43}"/>
              </a:ext>
            </a:extLst>
          </p:cNvPr>
          <p:cNvSpPr txBox="1"/>
          <p:nvPr/>
        </p:nvSpPr>
        <p:spPr>
          <a:xfrm>
            <a:off x="1784790" y="2185261"/>
            <a:ext cx="94001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Data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rPr>
              <a:t>化</a:t>
            </a:r>
            <a:endParaRPr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/>
              <a:sym typeface="Source Sans Pro"/>
            </a:endParaRPr>
          </a:p>
        </p:txBody>
      </p:sp>
      <p:pic>
        <p:nvPicPr>
          <p:cNvPr id="33" name="Picture 2" descr="데이터베이스, 저장, 데이터 저장, 실린더, 금속, 스택, 그레이터, 회색 금속">
            <a:extLst>
              <a:ext uri="{FF2B5EF4-FFF2-40B4-BE49-F238E27FC236}">
                <a16:creationId xmlns:a16="http://schemas.microsoft.com/office/drawing/2014/main" id="{1BD72DA1-CC96-47DC-A24A-68B4B712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749" y="2864113"/>
            <a:ext cx="944249" cy="104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091" b="63182" l="28182" r="75000">
                        <a14:foregroundMark x1="28636" y1="35000" x2="32727" y2="36818"/>
                        <a14:foregroundMark x1="72727" y1="35455" x2="67273" y2="36364"/>
                        <a14:foregroundMark x1="75000" y1="34091" x2="69545" y2="35909"/>
                      </a14:backgroundRemoval>
                    </a14:imgEffect>
                  </a14:imgLayer>
                </a14:imgProps>
              </a:ext>
            </a:extLst>
          </a:blip>
          <a:srcRect l="24799" t="8708" r="22535" b="29918"/>
          <a:stretch/>
        </p:blipFill>
        <p:spPr>
          <a:xfrm>
            <a:off x="7185493" y="3248312"/>
            <a:ext cx="756939" cy="88210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F5D6B6-215F-4AEA-8290-169D11EB8F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3953" y1="60465" x2="23256" y2="67442"/>
                        <a14:foregroundMark x1="59302" y1="23256" x2="73256" y2="37209"/>
                        <a14:foregroundMark x1="87209" y1="53488" x2="84884" y2="61628"/>
                        <a14:foregroundMark x1="66279" y1="81395" x2="50000" y2="872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365" y="2482849"/>
            <a:ext cx="701675" cy="7016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상세 기능 및 구현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" name="Google Shape;205;p19"/>
          <p:cNvSpPr txBox="1">
            <a:spLocks noGrp="1"/>
          </p:cNvSpPr>
          <p:nvPr>
            <p:ph type="body" idx="1"/>
          </p:nvPr>
        </p:nvSpPr>
        <p:spPr>
          <a:xfrm>
            <a:off x="4057725" y="1576550"/>
            <a:ext cx="4622700" cy="32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찍거나 다운로드 받은 강아지 사진들에 대해서 품종을 구분할 수 있도록, </a:t>
            </a:r>
            <a:r>
              <a:rPr lang="en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사진 저장소를 활용</a:t>
            </a:r>
            <a:endParaRPr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선택한 사진은 이후 </a:t>
            </a:r>
            <a:r>
              <a:rPr lang="en" sz="17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AI모델의 입력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활용 됨</a:t>
            </a:r>
            <a:endParaRPr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시 저장소 내 사진 이외에도 카메라로 사진을 찍어서 입력으로 받는 기능도 추가 할 예정</a:t>
            </a:r>
            <a:endParaRPr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Google Shape;206;p19"/>
          <p:cNvSpPr txBox="1">
            <a:spLocks noGrp="1"/>
          </p:cNvSpPr>
          <p:nvPr>
            <p:ph type="body" idx="1"/>
          </p:nvPr>
        </p:nvSpPr>
        <p:spPr>
          <a:xfrm>
            <a:off x="4040950" y="942125"/>
            <a:ext cx="4526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내부 저장소 파일 활용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9610C9-70C2-46F5-BC91-D21B5073BCEA}"/>
              </a:ext>
            </a:extLst>
          </p:cNvPr>
          <p:cNvGrpSpPr/>
          <p:nvPr/>
        </p:nvGrpSpPr>
        <p:grpSpPr>
          <a:xfrm>
            <a:off x="1066524" y="1235875"/>
            <a:ext cx="2052578" cy="3340227"/>
            <a:chOff x="1066524" y="1235875"/>
            <a:chExt cx="2052578" cy="3340227"/>
          </a:xfrm>
        </p:grpSpPr>
        <p:sp>
          <p:nvSpPr>
            <p:cNvPr id="208" name="Google Shape;208;p19"/>
            <p:cNvSpPr/>
            <p:nvPr/>
          </p:nvSpPr>
          <p:spPr>
            <a:xfrm>
              <a:off x="1144725" y="1565136"/>
              <a:ext cx="1896300" cy="2403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urce Sans Pro"/>
                  <a:sym typeface="Source Sans Pro"/>
                </a:rPr>
                <a:t>내부 저장소</a:t>
              </a:r>
              <a:endParaRPr sz="1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1151225" y="1844398"/>
              <a:ext cx="603900" cy="60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10" name="Google Shape;2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7150" y="1870325"/>
              <a:ext cx="552049" cy="552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1376" y="2487275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2" name="Google Shape;212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8581" y="2487263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3" name="Google Shape;213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91082" y="3130000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4" name="Google Shape;214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37425" y="1844538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5" name="Google Shape;215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37425" y="3129988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6" name="Google Shape;216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51363" y="3772425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7" name="Google Shape;217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51377" y="3129850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8" name="Google Shape;218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94400" y="3772725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9" name="Google Shape;21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88579" y="1844550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0" name="Google Shape;220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437428" y="2487275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1" name="Google Shape;221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37425" y="3772719"/>
              <a:ext cx="603600" cy="603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227" name="Google Shape;227;p19"/>
            <p:cNvGrpSpPr/>
            <p:nvPr/>
          </p:nvGrpSpPr>
          <p:grpSpPr>
            <a:xfrm>
              <a:off x="1161359" y="3505239"/>
              <a:ext cx="204703" cy="204703"/>
              <a:chOff x="642056" y="3428997"/>
              <a:chExt cx="254100" cy="254100"/>
            </a:xfrm>
          </p:grpSpPr>
          <p:sp>
            <p:nvSpPr>
              <p:cNvPr id="228" name="Google Shape;228;p19"/>
              <p:cNvSpPr/>
              <p:nvPr/>
            </p:nvSpPr>
            <p:spPr>
              <a:xfrm>
                <a:off x="642056" y="3428997"/>
                <a:ext cx="254100" cy="254100"/>
              </a:xfrm>
              <a:prstGeom prst="ellipse">
                <a:avLst/>
              </a:prstGeom>
              <a:solidFill>
                <a:srgbClr val="4A86E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29" name="Google Shape;229;p19"/>
              <p:cNvGrpSpPr/>
              <p:nvPr/>
            </p:nvGrpSpPr>
            <p:grpSpPr>
              <a:xfrm>
                <a:off x="692015" y="3491161"/>
                <a:ext cx="165025" cy="130674"/>
                <a:chOff x="400028" y="1919499"/>
                <a:chExt cx="755263" cy="598051"/>
              </a:xfrm>
            </p:grpSpPr>
            <p:sp>
              <p:nvSpPr>
                <p:cNvPr id="230" name="Google Shape;230;p19"/>
                <p:cNvSpPr/>
                <p:nvPr/>
              </p:nvSpPr>
              <p:spPr>
                <a:xfrm rot="-2700000">
                  <a:off x="510376" y="2129945"/>
                  <a:ext cx="171403" cy="38311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1" name="Google Shape;231;p19"/>
                <p:cNvSpPr/>
                <p:nvPr/>
              </p:nvSpPr>
              <p:spPr>
                <a:xfrm rot="2700000">
                  <a:off x="776155" y="1875856"/>
                  <a:ext cx="160372" cy="685186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35" name="Google Shape;208;p19">
              <a:extLst>
                <a:ext uri="{FF2B5EF4-FFF2-40B4-BE49-F238E27FC236}">
                  <a16:creationId xmlns:a16="http://schemas.microsoft.com/office/drawing/2014/main" id="{B10D218F-C3FB-4C4F-BE6C-DC33794D3EA3}"/>
                </a:ext>
              </a:extLst>
            </p:cNvPr>
            <p:cNvSpPr/>
            <p:nvPr/>
          </p:nvSpPr>
          <p:spPr>
            <a:xfrm rot="853079">
              <a:off x="2264672" y="4156362"/>
              <a:ext cx="546542" cy="18788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500" b="1" dirty="0">
                  <a:solidFill>
                    <a:srgbClr val="FDE79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urce Sans Pro"/>
                  <a:sym typeface="Source Sans Pro"/>
                </a:rPr>
                <a:t>WOW</a:t>
              </a:r>
              <a:endParaRPr sz="500" b="1" dirty="0">
                <a:solidFill>
                  <a:srgbClr val="FDE79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/>
                <a:sym typeface="Source Sans Pro"/>
              </a:endParaRPr>
            </a:p>
          </p:txBody>
        </p:sp>
        <p:grpSp>
          <p:nvGrpSpPr>
            <p:cNvPr id="222" name="Google Shape;222;p19"/>
            <p:cNvGrpSpPr/>
            <p:nvPr/>
          </p:nvGrpSpPr>
          <p:grpSpPr>
            <a:xfrm>
              <a:off x="1066524" y="1235875"/>
              <a:ext cx="2052578" cy="3340227"/>
              <a:chOff x="2200425" y="238132"/>
              <a:chExt cx="3219225" cy="5238750"/>
            </a:xfrm>
          </p:grpSpPr>
          <p:sp>
            <p:nvSpPr>
              <p:cNvPr id="223" name="Google Shape;223;p19"/>
              <p:cNvSpPr/>
              <p:nvPr/>
            </p:nvSpPr>
            <p:spPr>
              <a:xfrm>
                <a:off x="2200425" y="238132"/>
                <a:ext cx="321922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2530007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20"/>
          <p:cNvCxnSpPr/>
          <p:nvPr/>
        </p:nvCxnSpPr>
        <p:spPr>
          <a:xfrm rot="10800000" flipH="1">
            <a:off x="339600" y="3806250"/>
            <a:ext cx="56700" cy="445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0"/>
          <p:cNvCxnSpPr/>
          <p:nvPr/>
        </p:nvCxnSpPr>
        <p:spPr>
          <a:xfrm rot="10800000" flipH="1">
            <a:off x="2044675" y="4499525"/>
            <a:ext cx="410400" cy="382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0"/>
          <p:cNvCxnSpPr/>
          <p:nvPr/>
        </p:nvCxnSpPr>
        <p:spPr>
          <a:xfrm rot="10800000" flipH="1">
            <a:off x="2391325" y="4436000"/>
            <a:ext cx="912600" cy="679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20"/>
          <p:cNvCxnSpPr/>
          <p:nvPr/>
        </p:nvCxnSpPr>
        <p:spPr>
          <a:xfrm rot="10800000" flipH="1">
            <a:off x="-14150" y="2327550"/>
            <a:ext cx="375000" cy="1500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0"/>
          <p:cNvSpPr/>
          <p:nvPr/>
        </p:nvSpPr>
        <p:spPr>
          <a:xfrm>
            <a:off x="358764" y="1438001"/>
            <a:ext cx="3526500" cy="3057300"/>
          </a:xfrm>
          <a:prstGeom prst="roundRect">
            <a:avLst>
              <a:gd name="adj" fmla="val 31410"/>
            </a:avLst>
          </a:pr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1" name="Google Shape;241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상세 기능 및 구현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057725" y="1576550"/>
            <a:ext cx="4622700" cy="32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강아지 사진 Data를 입력으로 받아서, 적절한 </a:t>
            </a:r>
            <a:r>
              <a:rPr lang="en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품종을 구분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</a:t>
            </a:r>
            <a:r>
              <a:rPr lang="en" sz="17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다중분류(multiclass classification)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</a:t>
            </a:r>
            <a:endParaRPr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Conv2D, MaxPooling2D, Dense 레이어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등을 적절히 적층한 다음 학습하여서 분류 모델을 구현</a:t>
            </a:r>
            <a:endParaRPr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다중분류모델의 한계점을 고려, 구분 가능한 강아지의 종류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목록을</a:t>
            </a:r>
            <a:r>
              <a:rPr lang="en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Application 내에서 사전에 정보 제공</a:t>
            </a:r>
            <a:endParaRPr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4" name="Google Shape;2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65" y="3492175"/>
            <a:ext cx="2372949" cy="6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314" y="1484250"/>
            <a:ext cx="2002650" cy="16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0"/>
          <p:cNvSpPr txBox="1">
            <a:spLocks noGrp="1"/>
          </p:cNvSpPr>
          <p:nvPr>
            <p:ph type="body" idx="1"/>
          </p:nvPr>
        </p:nvSpPr>
        <p:spPr>
          <a:xfrm>
            <a:off x="1834089" y="2960940"/>
            <a:ext cx="5991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sz="4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4040950" y="942125"/>
            <a:ext cx="4526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개 품종 구분용 딥러닝 모델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상세 기능 및 구현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" name="Google Shape;253;p21"/>
          <p:cNvSpPr txBox="1">
            <a:spLocks noGrp="1"/>
          </p:cNvSpPr>
          <p:nvPr>
            <p:ph type="body" idx="1"/>
          </p:nvPr>
        </p:nvSpPr>
        <p:spPr>
          <a:xfrm>
            <a:off x="4056668" y="1573282"/>
            <a:ext cx="4467300" cy="2339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  <a:buFont typeface="Source Sans Pro"/>
              <a:buChar char="●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위키피디아 검색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구글 검색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lang="ko-KR" altLang="en-US" sz="17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검색 엔진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견종의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설명 및 성격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무게 등을 표시</a:t>
            </a:r>
          </a:p>
          <a:p>
            <a:pPr marL="0" indent="0">
              <a:buFont typeface="Source Sans Pro"/>
              <a:buNone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견종에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관련된 영상을 추천하는 기능도 추가 예정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유튜브 검색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401" y="1159476"/>
            <a:ext cx="2587337" cy="261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 rotWithShape="1">
          <a:blip r:embed="rId4">
            <a:alphaModFix/>
          </a:blip>
          <a:srcRect l="14311" t="36692" r="12075" b="47606"/>
          <a:stretch/>
        </p:blipFill>
        <p:spPr>
          <a:xfrm>
            <a:off x="952184" y="3173950"/>
            <a:ext cx="2728087" cy="5818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>
            <a:spLocks noGrp="1"/>
          </p:cNvSpPr>
          <p:nvPr>
            <p:ph type="body" idx="1"/>
          </p:nvPr>
        </p:nvSpPr>
        <p:spPr>
          <a:xfrm>
            <a:off x="4040950" y="941843"/>
            <a:ext cx="43647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Source Sans Pro"/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자세한 정보 검색</a:t>
            </a:r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5">
            <a:alphaModFix/>
          </a:blip>
          <a:srcRect b="9178"/>
          <a:stretch/>
        </p:blipFill>
        <p:spPr>
          <a:xfrm>
            <a:off x="1942414" y="3771017"/>
            <a:ext cx="649646" cy="736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 rotWithShape="1">
          <a:blip r:embed="rId6">
            <a:alphaModFix/>
          </a:blip>
          <a:srcRect l="17216" t="15898" r="19020" b="15898"/>
          <a:stretch/>
        </p:blipFill>
        <p:spPr>
          <a:xfrm>
            <a:off x="1206220" y="3801242"/>
            <a:ext cx="547010" cy="60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2554" y="3713933"/>
            <a:ext cx="783924" cy="78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기능 및 구현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9" name="Google Shape;269;p22"/>
          <p:cNvSpPr txBox="1">
            <a:spLocks noGrp="1"/>
          </p:cNvSpPr>
          <p:nvPr>
            <p:ph type="body" idx="1"/>
          </p:nvPr>
        </p:nvSpPr>
        <p:spPr>
          <a:xfrm>
            <a:off x="4056448" y="1576591"/>
            <a:ext cx="4656300" cy="25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6550">
              <a:buSzPts val="1700"/>
              <a:buFont typeface="Source Sans Pro"/>
              <a:buChar char="●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SQLite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ko-KR" altLang="en-US" sz="17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구축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Source Sans Pro"/>
              <a:buNone/>
            </a:pP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된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견종을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</a:p>
          <a:p>
            <a:pPr indent="0">
              <a:buFont typeface="Source Sans Pro"/>
              <a:buNone/>
            </a:pP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336550">
              <a:buSzPts val="1700"/>
              <a:buFont typeface="Source Sans Pro"/>
              <a:buChar char="●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무게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성격 등으로 정리 된 </a:t>
            </a:r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나만의 강아지 도감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작성할 수 있음</a:t>
            </a:r>
          </a:p>
        </p:txBody>
      </p:sp>
      <p:sp>
        <p:nvSpPr>
          <p:cNvPr id="270" name="Google Shape;270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4040697" y="942410"/>
            <a:ext cx="43647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Source Sans Pro"/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나만의 강아지 도감</a:t>
            </a:r>
          </a:p>
        </p:txBody>
      </p:sp>
      <p:pic>
        <p:nvPicPr>
          <p:cNvPr id="2050" name="Picture 2" descr="데이터베이스, 저장, 데이터 저장, 실린더, 금속, 스택, 그레이터, 회색 금속">
            <a:extLst>
              <a:ext uri="{FF2B5EF4-FFF2-40B4-BE49-F238E27FC236}">
                <a16:creationId xmlns:a16="http://schemas.microsoft.com/office/drawing/2014/main" id="{87573C7A-40B3-48FD-97DA-458DE614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91" y="1148668"/>
            <a:ext cx="1147108" cy="126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Google Shape;2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71" y="1498260"/>
            <a:ext cx="2244216" cy="1065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3BA8BE-B51D-48C2-B53C-F7B46CEA6F6A}"/>
              </a:ext>
            </a:extLst>
          </p:cNvPr>
          <p:cNvCxnSpPr/>
          <p:nvPr/>
        </p:nvCxnSpPr>
        <p:spPr>
          <a:xfrm flipV="1">
            <a:off x="1745673" y="3053038"/>
            <a:ext cx="1511405" cy="672575"/>
          </a:xfrm>
          <a:prstGeom prst="line">
            <a:avLst/>
          </a:prstGeom>
          <a:ln w="571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9F51EA-97F6-4CEA-8FB4-F4198F2B057F}"/>
              </a:ext>
            </a:extLst>
          </p:cNvPr>
          <p:cNvCxnSpPr>
            <a:cxnSpLocks/>
          </p:cNvCxnSpPr>
          <p:nvPr/>
        </p:nvCxnSpPr>
        <p:spPr>
          <a:xfrm flipV="1">
            <a:off x="3257078" y="1904370"/>
            <a:ext cx="0" cy="1158381"/>
          </a:xfrm>
          <a:prstGeom prst="line">
            <a:avLst/>
          </a:prstGeom>
          <a:ln w="57150" cap="rnd">
            <a:solidFill>
              <a:schemeClr val="accent3"/>
            </a:solidFill>
            <a:headEnd type="oval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oogle Shape;239;p20">
            <a:extLst>
              <a:ext uri="{FF2B5EF4-FFF2-40B4-BE49-F238E27FC236}">
                <a16:creationId xmlns:a16="http://schemas.microsoft.com/office/drawing/2014/main" id="{2EB89D3E-57B6-47AB-8CC3-A7F41A5B8F06}"/>
              </a:ext>
            </a:extLst>
          </p:cNvPr>
          <p:cNvCxnSpPr>
            <a:cxnSpLocks/>
          </p:cNvCxnSpPr>
          <p:nvPr/>
        </p:nvCxnSpPr>
        <p:spPr>
          <a:xfrm flipH="1">
            <a:off x="340067" y="4088350"/>
            <a:ext cx="642346" cy="15114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39;p20">
            <a:extLst>
              <a:ext uri="{FF2B5EF4-FFF2-40B4-BE49-F238E27FC236}">
                <a16:creationId xmlns:a16="http://schemas.microsoft.com/office/drawing/2014/main" id="{54880209-ACA9-448A-B969-CAEAD932E301}"/>
              </a:ext>
            </a:extLst>
          </p:cNvPr>
          <p:cNvCxnSpPr>
            <a:cxnSpLocks/>
          </p:cNvCxnSpPr>
          <p:nvPr/>
        </p:nvCxnSpPr>
        <p:spPr>
          <a:xfrm flipH="1">
            <a:off x="513879" y="3468674"/>
            <a:ext cx="513876" cy="102775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239;p20">
            <a:extLst>
              <a:ext uri="{FF2B5EF4-FFF2-40B4-BE49-F238E27FC236}">
                <a16:creationId xmlns:a16="http://schemas.microsoft.com/office/drawing/2014/main" id="{79C03A8D-CF13-48D5-A2A7-98A1159BBE92}"/>
              </a:ext>
            </a:extLst>
          </p:cNvPr>
          <p:cNvCxnSpPr>
            <a:cxnSpLocks/>
          </p:cNvCxnSpPr>
          <p:nvPr/>
        </p:nvCxnSpPr>
        <p:spPr>
          <a:xfrm flipH="1">
            <a:off x="1095770" y="4216820"/>
            <a:ext cx="173810" cy="31739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239;p20">
            <a:extLst>
              <a:ext uri="{FF2B5EF4-FFF2-40B4-BE49-F238E27FC236}">
                <a16:creationId xmlns:a16="http://schemas.microsoft.com/office/drawing/2014/main" id="{8CC2F8B7-2945-4FD1-996E-D2D8FAAC6896}"/>
              </a:ext>
            </a:extLst>
          </p:cNvPr>
          <p:cNvCxnSpPr>
            <a:cxnSpLocks/>
          </p:cNvCxnSpPr>
          <p:nvPr/>
        </p:nvCxnSpPr>
        <p:spPr>
          <a:xfrm flipH="1">
            <a:off x="1458507" y="4360403"/>
            <a:ext cx="173810" cy="31739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39;p20">
            <a:extLst>
              <a:ext uri="{FF2B5EF4-FFF2-40B4-BE49-F238E27FC236}">
                <a16:creationId xmlns:a16="http://schemas.microsoft.com/office/drawing/2014/main" id="{206E8D35-83C7-4C30-BEB1-F5A20FF70C59}"/>
              </a:ext>
            </a:extLst>
          </p:cNvPr>
          <p:cNvCxnSpPr>
            <a:cxnSpLocks/>
          </p:cNvCxnSpPr>
          <p:nvPr/>
        </p:nvCxnSpPr>
        <p:spPr>
          <a:xfrm flipH="1">
            <a:off x="1753231" y="4390631"/>
            <a:ext cx="317394" cy="40052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39;p20">
            <a:extLst>
              <a:ext uri="{FF2B5EF4-FFF2-40B4-BE49-F238E27FC236}">
                <a16:creationId xmlns:a16="http://schemas.microsoft.com/office/drawing/2014/main" id="{1335798B-C269-42C9-B832-3DA318A8FB3B}"/>
              </a:ext>
            </a:extLst>
          </p:cNvPr>
          <p:cNvCxnSpPr>
            <a:cxnSpLocks/>
          </p:cNvCxnSpPr>
          <p:nvPr/>
        </p:nvCxnSpPr>
        <p:spPr>
          <a:xfrm flipH="1">
            <a:off x="2032841" y="3891868"/>
            <a:ext cx="513876" cy="97485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Google Shape;273;p22"/>
          <p:cNvPicPr preferRelativeResize="0"/>
          <p:nvPr/>
        </p:nvPicPr>
        <p:blipFill rotWithShape="1">
          <a:blip r:embed="rId5">
            <a:alphaModFix/>
          </a:blip>
          <a:srcRect l="6733" t="6733" r="6733" b="6733"/>
          <a:stretch/>
        </p:blipFill>
        <p:spPr>
          <a:xfrm>
            <a:off x="907035" y="2815007"/>
            <a:ext cx="1677468" cy="1698054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</p:pic>
      <p:sp>
        <p:nvSpPr>
          <p:cNvPr id="274" name="Google Shape;274;p22"/>
          <p:cNvSpPr/>
          <p:nvPr/>
        </p:nvSpPr>
        <p:spPr>
          <a:xfrm>
            <a:off x="2026885" y="2684899"/>
            <a:ext cx="610073" cy="579736"/>
          </a:xfrm>
          <a:prstGeom prst="star5">
            <a:avLst>
              <a:gd name="adj" fmla="val 30730"/>
              <a:gd name="hf" fmla="val 105146"/>
              <a:gd name="vf" fmla="val 110557"/>
            </a:avLst>
          </a:prstGeom>
          <a:solidFill>
            <a:srgbClr val="FFFF9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ctrTitle" idx="4294967295"/>
          </p:nvPr>
        </p:nvSpPr>
        <p:spPr>
          <a:xfrm>
            <a:off x="685800" y="1454252"/>
            <a:ext cx="7772400" cy="14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>
                <a:latin typeface="맑은 고딕" panose="020B0503020000020004" pitchFamily="50" charset="-127"/>
                <a:ea typeface="맑은 고딕" panose="020B0503020000020004" pitchFamily="50" charset="-127"/>
              </a:rPr>
              <a:t>Thanks!</a:t>
            </a:r>
            <a:endParaRPr sz="9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4294967295"/>
          </p:nvPr>
        </p:nvSpPr>
        <p:spPr>
          <a:xfrm>
            <a:off x="1275150" y="2721788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맑은 고딕" panose="020B0503020000020004" pitchFamily="50" charset="-127"/>
                <a:ea typeface="맑은 고딕" panose="020B0503020000020004" pitchFamily="50" charset="-127"/>
              </a:rPr>
              <a:t>Any questions?</a:t>
            </a:r>
            <a:endParaRPr sz="3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3" name="Google Shape;283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283</Words>
  <Application>Microsoft Office PowerPoint</Application>
  <PresentationFormat>화면 슬라이드 쇼(16:9)</PresentationFormat>
  <Paragraphs>59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Source Sans Pro</vt:lpstr>
      <vt:lpstr>맑은 고딕</vt:lpstr>
      <vt:lpstr>Roboto Slab</vt:lpstr>
      <vt:lpstr>Arial</vt:lpstr>
      <vt:lpstr>Cordelia template</vt:lpstr>
      <vt:lpstr>이미지 구분용 머신러닝 프레임워크와 검색엔진 및 DB를 활용한 견종도감 APP</vt:lpstr>
      <vt:lpstr>개발 목적</vt:lpstr>
      <vt:lpstr>전체 시스템 개요</vt:lpstr>
      <vt:lpstr>상세 기능 및 구현</vt:lpstr>
      <vt:lpstr>상세 기능 및 구현</vt:lpstr>
      <vt:lpstr>상세 기능 및 구현</vt:lpstr>
      <vt:lpstr>상세 기능 및 구현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 구분용 머신러닝 프레임워크와 검색엔진 및 DB를 활용한 견종도감 APP</dc:title>
  <dc:creator>부산대학교 21년도 소프트웨어설계및실험 002분반 13조</dc:creator>
  <cp:lastModifiedBy>컴퓨터</cp:lastModifiedBy>
  <cp:revision>25</cp:revision>
  <dcterms:modified xsi:type="dcterms:W3CDTF">2021-03-20T08:31:56Z</dcterms:modified>
</cp:coreProperties>
</file>